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5" r:id="rId7"/>
    <p:sldId id="262" r:id="rId8"/>
    <p:sldId id="263" r:id="rId9"/>
    <p:sldId id="266" r:id="rId10"/>
    <p:sldId id="267" r:id="rId11"/>
    <p:sldId id="269" r:id="rId12"/>
    <p:sldId id="268" r:id="rId13"/>
    <p:sldId id="264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8"/>
  </p:normalViewPr>
  <p:slideViewPr>
    <p:cSldViewPr snapToGrid="0">
      <p:cViewPr varScale="1">
        <p:scale>
          <a:sx n="92" d="100"/>
          <a:sy n="92" d="100"/>
        </p:scale>
        <p:origin x="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F0701-5DD9-4B9A-9A21-1D037F52B83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914F148-098F-4778-A40E-635CEF297829}">
      <dgm:prSet/>
      <dgm:spPr/>
      <dgm:t>
        <a:bodyPr/>
        <a:lstStyle/>
        <a:p>
          <a:r>
            <a:rPr lang="nb-NO"/>
            <a:t>Goal: </a:t>
          </a:r>
          <a:endParaRPr lang="en-US"/>
        </a:p>
      </dgm:t>
    </dgm:pt>
    <dgm:pt modelId="{9B8F2405-71A0-4653-83AA-98EACB9D1388}" type="parTrans" cxnId="{921DB0BB-211E-4B85-AE14-270D8C10C6EA}">
      <dgm:prSet/>
      <dgm:spPr/>
      <dgm:t>
        <a:bodyPr/>
        <a:lstStyle/>
        <a:p>
          <a:endParaRPr lang="en-US"/>
        </a:p>
      </dgm:t>
    </dgm:pt>
    <dgm:pt modelId="{2D5B1752-0025-4CAA-A274-2C74D279ED94}" type="sibTrans" cxnId="{921DB0BB-211E-4B85-AE14-270D8C10C6EA}">
      <dgm:prSet/>
      <dgm:spPr/>
      <dgm:t>
        <a:bodyPr/>
        <a:lstStyle/>
        <a:p>
          <a:endParaRPr lang="en-US"/>
        </a:p>
      </dgm:t>
    </dgm:pt>
    <dgm:pt modelId="{51C9218B-D13A-4921-ABF7-080BBA39589A}">
      <dgm:prSet/>
      <dgm:spPr/>
      <dgm:t>
        <a:bodyPr/>
        <a:lstStyle/>
        <a:p>
          <a:r>
            <a:rPr lang="nb-NO"/>
            <a:t>Automatically track a bowling ball and find its trajectory</a:t>
          </a:r>
          <a:endParaRPr lang="en-US"/>
        </a:p>
      </dgm:t>
    </dgm:pt>
    <dgm:pt modelId="{B0C4036B-35E8-424E-BAFF-0C9AF5FCCC37}" type="parTrans" cxnId="{482F833E-11AD-404E-BCE9-74F089BC1215}">
      <dgm:prSet/>
      <dgm:spPr/>
      <dgm:t>
        <a:bodyPr/>
        <a:lstStyle/>
        <a:p>
          <a:endParaRPr lang="en-US"/>
        </a:p>
      </dgm:t>
    </dgm:pt>
    <dgm:pt modelId="{32A30A31-0935-49B8-8D36-ECBF90895846}" type="sibTrans" cxnId="{482F833E-11AD-404E-BCE9-74F089BC1215}">
      <dgm:prSet/>
      <dgm:spPr/>
      <dgm:t>
        <a:bodyPr/>
        <a:lstStyle/>
        <a:p>
          <a:endParaRPr lang="en-US"/>
        </a:p>
      </dgm:t>
    </dgm:pt>
    <dgm:pt modelId="{BFC6B967-9B75-495F-9B40-CF03A0B35799}">
      <dgm:prSet/>
      <dgm:spPr/>
      <dgm:t>
        <a:bodyPr/>
        <a:lstStyle/>
        <a:p>
          <a:r>
            <a:rPr lang="nb-NO"/>
            <a:t>Estimate spin and speed of the bowling ball</a:t>
          </a:r>
          <a:endParaRPr lang="en-US"/>
        </a:p>
      </dgm:t>
    </dgm:pt>
    <dgm:pt modelId="{B85A8D73-6537-403D-AE51-F751405495C4}" type="parTrans" cxnId="{4A1EB473-9191-42F2-ABB8-2C3D2BCC5574}">
      <dgm:prSet/>
      <dgm:spPr/>
      <dgm:t>
        <a:bodyPr/>
        <a:lstStyle/>
        <a:p>
          <a:endParaRPr lang="en-US"/>
        </a:p>
      </dgm:t>
    </dgm:pt>
    <dgm:pt modelId="{74F56CBF-CFD0-4637-B8E8-D720B181241C}" type="sibTrans" cxnId="{4A1EB473-9191-42F2-ABB8-2C3D2BCC5574}">
      <dgm:prSet/>
      <dgm:spPr/>
      <dgm:t>
        <a:bodyPr/>
        <a:lstStyle/>
        <a:p>
          <a:endParaRPr lang="en-US"/>
        </a:p>
      </dgm:t>
    </dgm:pt>
    <dgm:pt modelId="{DAA4C3FD-7C89-4812-AA8C-9CC91C0720EE}">
      <dgm:prSet/>
      <dgm:spPr/>
      <dgm:t>
        <a:bodyPr/>
        <a:lstStyle/>
        <a:p>
          <a:r>
            <a:rPr lang="nb-NO"/>
            <a:t>Tools:</a:t>
          </a:r>
          <a:endParaRPr lang="en-US"/>
        </a:p>
      </dgm:t>
    </dgm:pt>
    <dgm:pt modelId="{4A169681-315A-4FC4-BAF3-45DC506FA64F}" type="parTrans" cxnId="{33C328AF-8D3B-4B72-B4A8-5B4387813416}">
      <dgm:prSet/>
      <dgm:spPr/>
      <dgm:t>
        <a:bodyPr/>
        <a:lstStyle/>
        <a:p>
          <a:endParaRPr lang="en-US"/>
        </a:p>
      </dgm:t>
    </dgm:pt>
    <dgm:pt modelId="{24909A07-556B-4A25-BC69-447C8A0167CA}" type="sibTrans" cxnId="{33C328AF-8D3B-4B72-B4A8-5B4387813416}">
      <dgm:prSet/>
      <dgm:spPr/>
      <dgm:t>
        <a:bodyPr/>
        <a:lstStyle/>
        <a:p>
          <a:endParaRPr lang="en-US"/>
        </a:p>
      </dgm:t>
    </dgm:pt>
    <dgm:pt modelId="{3318B1BC-4A8B-448D-BD0D-B49473BCB52C}">
      <dgm:prSet/>
      <dgm:spPr/>
      <dgm:t>
        <a:bodyPr/>
        <a:lstStyle/>
        <a:p>
          <a:r>
            <a:rPr lang="nb-NO"/>
            <a:t>Matlab</a:t>
          </a:r>
          <a:endParaRPr lang="en-US"/>
        </a:p>
      </dgm:t>
    </dgm:pt>
    <dgm:pt modelId="{D8E84FEC-55D9-405B-8159-2DB102CA0F63}" type="parTrans" cxnId="{8AF917A6-80AC-470E-8AF7-7020FEDA1FCF}">
      <dgm:prSet/>
      <dgm:spPr/>
      <dgm:t>
        <a:bodyPr/>
        <a:lstStyle/>
        <a:p>
          <a:endParaRPr lang="en-US"/>
        </a:p>
      </dgm:t>
    </dgm:pt>
    <dgm:pt modelId="{FDFD9F73-5F9D-424E-82F4-52B954AC422E}" type="sibTrans" cxnId="{8AF917A6-80AC-470E-8AF7-7020FEDA1FCF}">
      <dgm:prSet/>
      <dgm:spPr/>
      <dgm:t>
        <a:bodyPr/>
        <a:lstStyle/>
        <a:p>
          <a:endParaRPr lang="en-US"/>
        </a:p>
      </dgm:t>
    </dgm:pt>
    <dgm:pt modelId="{CD64BE24-891C-40DA-97D0-72D235A9F3A2}">
      <dgm:prSet/>
      <dgm:spPr/>
      <dgm:t>
        <a:bodyPr/>
        <a:lstStyle/>
        <a:p>
          <a:r>
            <a:rPr lang="nb-NO"/>
            <a:t>Iphone 11 Camera – slow motion footage 240 fps / full HD.</a:t>
          </a:r>
          <a:endParaRPr lang="en-US"/>
        </a:p>
      </dgm:t>
    </dgm:pt>
    <dgm:pt modelId="{8F38190B-0116-4961-BF5B-09DE09942543}" type="parTrans" cxnId="{D4338044-766C-4142-835E-4ABFB3157B68}">
      <dgm:prSet/>
      <dgm:spPr/>
      <dgm:t>
        <a:bodyPr/>
        <a:lstStyle/>
        <a:p>
          <a:endParaRPr lang="en-US"/>
        </a:p>
      </dgm:t>
    </dgm:pt>
    <dgm:pt modelId="{4BA5C7D7-85D5-4677-B390-6711BA296330}" type="sibTrans" cxnId="{D4338044-766C-4142-835E-4ABFB3157B68}">
      <dgm:prSet/>
      <dgm:spPr/>
      <dgm:t>
        <a:bodyPr/>
        <a:lstStyle/>
        <a:p>
          <a:endParaRPr lang="en-US"/>
        </a:p>
      </dgm:t>
    </dgm:pt>
    <dgm:pt modelId="{4FE02BE1-052F-C949-BBC2-D2C5442255C3}" type="pres">
      <dgm:prSet presAssocID="{71EF0701-5DD9-4B9A-9A21-1D037F52B833}" presName="linear" presStyleCnt="0">
        <dgm:presLayoutVars>
          <dgm:dir/>
          <dgm:animLvl val="lvl"/>
          <dgm:resizeHandles val="exact"/>
        </dgm:presLayoutVars>
      </dgm:prSet>
      <dgm:spPr/>
    </dgm:pt>
    <dgm:pt modelId="{D6C09822-02F2-4749-BA8E-716B9D077886}" type="pres">
      <dgm:prSet presAssocID="{2914F148-098F-4778-A40E-635CEF297829}" presName="parentLin" presStyleCnt="0"/>
      <dgm:spPr/>
    </dgm:pt>
    <dgm:pt modelId="{0A06AF32-B559-3943-8469-CB1E5FA0EF5C}" type="pres">
      <dgm:prSet presAssocID="{2914F148-098F-4778-A40E-635CEF297829}" presName="parentLeftMargin" presStyleLbl="node1" presStyleIdx="0" presStyleCnt="2"/>
      <dgm:spPr/>
    </dgm:pt>
    <dgm:pt modelId="{7CFE2B72-FF77-C044-896B-51F4D75BF94A}" type="pres">
      <dgm:prSet presAssocID="{2914F148-098F-4778-A40E-635CEF29782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05ED887-C405-9640-BFD1-6B4479EF35B3}" type="pres">
      <dgm:prSet presAssocID="{2914F148-098F-4778-A40E-635CEF297829}" presName="negativeSpace" presStyleCnt="0"/>
      <dgm:spPr/>
    </dgm:pt>
    <dgm:pt modelId="{15AFE4E7-7D59-B949-A7CF-C14DFD557BAA}" type="pres">
      <dgm:prSet presAssocID="{2914F148-098F-4778-A40E-635CEF297829}" presName="childText" presStyleLbl="conFgAcc1" presStyleIdx="0" presStyleCnt="2">
        <dgm:presLayoutVars>
          <dgm:bulletEnabled val="1"/>
        </dgm:presLayoutVars>
      </dgm:prSet>
      <dgm:spPr/>
    </dgm:pt>
    <dgm:pt modelId="{BAC60BAE-D19B-4343-90FA-4A0124F5F3DC}" type="pres">
      <dgm:prSet presAssocID="{2D5B1752-0025-4CAA-A274-2C74D279ED94}" presName="spaceBetweenRectangles" presStyleCnt="0"/>
      <dgm:spPr/>
    </dgm:pt>
    <dgm:pt modelId="{7DC1B2C6-E162-D841-9B91-EFE70DB43C63}" type="pres">
      <dgm:prSet presAssocID="{DAA4C3FD-7C89-4812-AA8C-9CC91C0720EE}" presName="parentLin" presStyleCnt="0"/>
      <dgm:spPr/>
    </dgm:pt>
    <dgm:pt modelId="{434F2D74-AB94-5A4C-8D24-7EA758A45E6D}" type="pres">
      <dgm:prSet presAssocID="{DAA4C3FD-7C89-4812-AA8C-9CC91C0720EE}" presName="parentLeftMargin" presStyleLbl="node1" presStyleIdx="0" presStyleCnt="2"/>
      <dgm:spPr/>
    </dgm:pt>
    <dgm:pt modelId="{698B216B-1DA3-7848-9DB1-6C0CB6CD6A36}" type="pres">
      <dgm:prSet presAssocID="{DAA4C3FD-7C89-4812-AA8C-9CC91C0720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56F3394-7584-C047-B1FB-004EB71D228A}" type="pres">
      <dgm:prSet presAssocID="{DAA4C3FD-7C89-4812-AA8C-9CC91C0720EE}" presName="negativeSpace" presStyleCnt="0"/>
      <dgm:spPr/>
    </dgm:pt>
    <dgm:pt modelId="{228A6566-0A3F-BF41-BC4C-8D28969308A8}" type="pres">
      <dgm:prSet presAssocID="{DAA4C3FD-7C89-4812-AA8C-9CC91C0720E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6D33204-FC72-5A4C-A1E7-4A94BEC8BB92}" type="presOf" srcId="{51C9218B-D13A-4921-ABF7-080BBA39589A}" destId="{15AFE4E7-7D59-B949-A7CF-C14DFD557BAA}" srcOrd="0" destOrd="0" presId="urn:microsoft.com/office/officeart/2005/8/layout/list1"/>
    <dgm:cxn modelId="{AB2B2A10-4F84-E746-9BBB-71A2456CC4C8}" type="presOf" srcId="{BFC6B967-9B75-495F-9B40-CF03A0B35799}" destId="{15AFE4E7-7D59-B949-A7CF-C14DFD557BAA}" srcOrd="0" destOrd="1" presId="urn:microsoft.com/office/officeart/2005/8/layout/list1"/>
    <dgm:cxn modelId="{A52AAA3B-1D5B-794C-829A-A99B75935503}" type="presOf" srcId="{2914F148-098F-4778-A40E-635CEF297829}" destId="{0A06AF32-B559-3943-8469-CB1E5FA0EF5C}" srcOrd="0" destOrd="0" presId="urn:microsoft.com/office/officeart/2005/8/layout/list1"/>
    <dgm:cxn modelId="{482F833E-11AD-404E-BCE9-74F089BC1215}" srcId="{2914F148-098F-4778-A40E-635CEF297829}" destId="{51C9218B-D13A-4921-ABF7-080BBA39589A}" srcOrd="0" destOrd="0" parTransId="{B0C4036B-35E8-424E-BAFF-0C9AF5FCCC37}" sibTransId="{32A30A31-0935-49B8-8D36-ECBF90895846}"/>
    <dgm:cxn modelId="{D4338044-766C-4142-835E-4ABFB3157B68}" srcId="{DAA4C3FD-7C89-4812-AA8C-9CC91C0720EE}" destId="{CD64BE24-891C-40DA-97D0-72D235A9F3A2}" srcOrd="1" destOrd="0" parTransId="{8F38190B-0116-4961-BF5B-09DE09942543}" sibTransId="{4BA5C7D7-85D5-4677-B390-6711BA296330}"/>
    <dgm:cxn modelId="{F3307165-2C53-194C-9B4B-EE1E2C5038C7}" type="presOf" srcId="{CD64BE24-891C-40DA-97D0-72D235A9F3A2}" destId="{228A6566-0A3F-BF41-BC4C-8D28969308A8}" srcOrd="0" destOrd="1" presId="urn:microsoft.com/office/officeart/2005/8/layout/list1"/>
    <dgm:cxn modelId="{4A1EB473-9191-42F2-ABB8-2C3D2BCC5574}" srcId="{2914F148-098F-4778-A40E-635CEF297829}" destId="{BFC6B967-9B75-495F-9B40-CF03A0B35799}" srcOrd="1" destOrd="0" parTransId="{B85A8D73-6537-403D-AE51-F751405495C4}" sibTransId="{74F56CBF-CFD0-4637-B8E8-D720B181241C}"/>
    <dgm:cxn modelId="{AD00D99F-4608-B942-96FA-11284F16A75A}" type="presOf" srcId="{2914F148-098F-4778-A40E-635CEF297829}" destId="{7CFE2B72-FF77-C044-896B-51F4D75BF94A}" srcOrd="1" destOrd="0" presId="urn:microsoft.com/office/officeart/2005/8/layout/list1"/>
    <dgm:cxn modelId="{8AF917A6-80AC-470E-8AF7-7020FEDA1FCF}" srcId="{DAA4C3FD-7C89-4812-AA8C-9CC91C0720EE}" destId="{3318B1BC-4A8B-448D-BD0D-B49473BCB52C}" srcOrd="0" destOrd="0" parTransId="{D8E84FEC-55D9-405B-8159-2DB102CA0F63}" sibTransId="{FDFD9F73-5F9D-424E-82F4-52B954AC422E}"/>
    <dgm:cxn modelId="{88B7C6A8-29A2-3B46-87D7-6CDE9C6DD3E0}" type="presOf" srcId="{3318B1BC-4A8B-448D-BD0D-B49473BCB52C}" destId="{228A6566-0A3F-BF41-BC4C-8D28969308A8}" srcOrd="0" destOrd="0" presId="urn:microsoft.com/office/officeart/2005/8/layout/list1"/>
    <dgm:cxn modelId="{33C328AF-8D3B-4B72-B4A8-5B4387813416}" srcId="{71EF0701-5DD9-4B9A-9A21-1D037F52B833}" destId="{DAA4C3FD-7C89-4812-AA8C-9CC91C0720EE}" srcOrd="1" destOrd="0" parTransId="{4A169681-315A-4FC4-BAF3-45DC506FA64F}" sibTransId="{24909A07-556B-4A25-BC69-447C8A0167CA}"/>
    <dgm:cxn modelId="{921DB0BB-211E-4B85-AE14-270D8C10C6EA}" srcId="{71EF0701-5DD9-4B9A-9A21-1D037F52B833}" destId="{2914F148-098F-4778-A40E-635CEF297829}" srcOrd="0" destOrd="0" parTransId="{9B8F2405-71A0-4653-83AA-98EACB9D1388}" sibTransId="{2D5B1752-0025-4CAA-A274-2C74D279ED94}"/>
    <dgm:cxn modelId="{82675DCA-4140-794E-9BED-CE87B6CD687F}" type="presOf" srcId="{DAA4C3FD-7C89-4812-AA8C-9CC91C0720EE}" destId="{434F2D74-AB94-5A4C-8D24-7EA758A45E6D}" srcOrd="0" destOrd="0" presId="urn:microsoft.com/office/officeart/2005/8/layout/list1"/>
    <dgm:cxn modelId="{86A3DDF0-7CB1-DF40-BD08-3A64BA85309F}" type="presOf" srcId="{71EF0701-5DD9-4B9A-9A21-1D037F52B833}" destId="{4FE02BE1-052F-C949-BBC2-D2C5442255C3}" srcOrd="0" destOrd="0" presId="urn:microsoft.com/office/officeart/2005/8/layout/list1"/>
    <dgm:cxn modelId="{B1DC64FB-621E-4F4B-9DA4-5B1D1484C272}" type="presOf" srcId="{DAA4C3FD-7C89-4812-AA8C-9CC91C0720EE}" destId="{698B216B-1DA3-7848-9DB1-6C0CB6CD6A36}" srcOrd="1" destOrd="0" presId="urn:microsoft.com/office/officeart/2005/8/layout/list1"/>
    <dgm:cxn modelId="{50FE9E7B-A529-F94B-B730-A021D7469439}" type="presParOf" srcId="{4FE02BE1-052F-C949-BBC2-D2C5442255C3}" destId="{D6C09822-02F2-4749-BA8E-716B9D077886}" srcOrd="0" destOrd="0" presId="urn:microsoft.com/office/officeart/2005/8/layout/list1"/>
    <dgm:cxn modelId="{73D7FA70-1D4D-5445-BD47-8BE82E42D2B9}" type="presParOf" srcId="{D6C09822-02F2-4749-BA8E-716B9D077886}" destId="{0A06AF32-B559-3943-8469-CB1E5FA0EF5C}" srcOrd="0" destOrd="0" presId="urn:microsoft.com/office/officeart/2005/8/layout/list1"/>
    <dgm:cxn modelId="{D8DC5BCF-7899-C541-B253-99824CD90EA8}" type="presParOf" srcId="{D6C09822-02F2-4749-BA8E-716B9D077886}" destId="{7CFE2B72-FF77-C044-896B-51F4D75BF94A}" srcOrd="1" destOrd="0" presId="urn:microsoft.com/office/officeart/2005/8/layout/list1"/>
    <dgm:cxn modelId="{EC08ABF3-7792-014D-B94A-95F3A58BB7A8}" type="presParOf" srcId="{4FE02BE1-052F-C949-BBC2-D2C5442255C3}" destId="{005ED887-C405-9640-BFD1-6B4479EF35B3}" srcOrd="1" destOrd="0" presId="urn:microsoft.com/office/officeart/2005/8/layout/list1"/>
    <dgm:cxn modelId="{A3C68C61-BB04-2D47-9176-52D108967BE0}" type="presParOf" srcId="{4FE02BE1-052F-C949-BBC2-D2C5442255C3}" destId="{15AFE4E7-7D59-B949-A7CF-C14DFD557BAA}" srcOrd="2" destOrd="0" presId="urn:microsoft.com/office/officeart/2005/8/layout/list1"/>
    <dgm:cxn modelId="{065FDCB2-638A-284A-BD4D-BA4529DAB9A7}" type="presParOf" srcId="{4FE02BE1-052F-C949-BBC2-D2C5442255C3}" destId="{BAC60BAE-D19B-4343-90FA-4A0124F5F3DC}" srcOrd="3" destOrd="0" presId="urn:microsoft.com/office/officeart/2005/8/layout/list1"/>
    <dgm:cxn modelId="{F663E266-968A-6F49-B944-5AA1422B7683}" type="presParOf" srcId="{4FE02BE1-052F-C949-BBC2-D2C5442255C3}" destId="{7DC1B2C6-E162-D841-9B91-EFE70DB43C63}" srcOrd="4" destOrd="0" presId="urn:microsoft.com/office/officeart/2005/8/layout/list1"/>
    <dgm:cxn modelId="{E0885F3E-ECBA-5444-97F1-A976FB8CC302}" type="presParOf" srcId="{7DC1B2C6-E162-D841-9B91-EFE70DB43C63}" destId="{434F2D74-AB94-5A4C-8D24-7EA758A45E6D}" srcOrd="0" destOrd="0" presId="urn:microsoft.com/office/officeart/2005/8/layout/list1"/>
    <dgm:cxn modelId="{D6759257-992F-F642-8BAA-542C4F09D6A6}" type="presParOf" srcId="{7DC1B2C6-E162-D841-9B91-EFE70DB43C63}" destId="{698B216B-1DA3-7848-9DB1-6C0CB6CD6A36}" srcOrd="1" destOrd="0" presId="urn:microsoft.com/office/officeart/2005/8/layout/list1"/>
    <dgm:cxn modelId="{646BB0A4-254F-5742-935A-98D99B39E4CD}" type="presParOf" srcId="{4FE02BE1-052F-C949-BBC2-D2C5442255C3}" destId="{356F3394-7584-C047-B1FB-004EB71D228A}" srcOrd="5" destOrd="0" presId="urn:microsoft.com/office/officeart/2005/8/layout/list1"/>
    <dgm:cxn modelId="{D3DE5A9A-3A0E-8644-997B-C6325A39CDB9}" type="presParOf" srcId="{4FE02BE1-052F-C949-BBC2-D2C5442255C3}" destId="{228A6566-0A3F-BF41-BC4C-8D28969308A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FE4E7-7D59-B949-A7CF-C14DFD557BAA}">
      <dsp:nvSpPr>
        <dsp:cNvPr id="0" name=""/>
        <dsp:cNvSpPr/>
      </dsp:nvSpPr>
      <dsp:spPr>
        <a:xfrm>
          <a:off x="0" y="449693"/>
          <a:ext cx="6263640" cy="242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83184" rIns="4861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800" kern="1200"/>
            <a:t>Automatically track a bowling ball and find its trajectory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800" kern="1200"/>
            <a:t>Estimate spin and speed of the bowling ball</a:t>
          </a:r>
          <a:endParaRPr lang="en-US" sz="2800" kern="1200"/>
        </a:p>
      </dsp:txBody>
      <dsp:txXfrm>
        <a:off x="0" y="449693"/>
        <a:ext cx="6263640" cy="2425500"/>
      </dsp:txXfrm>
    </dsp:sp>
    <dsp:sp modelId="{7CFE2B72-FF77-C044-896B-51F4D75BF94A}">
      <dsp:nvSpPr>
        <dsp:cNvPr id="0" name=""/>
        <dsp:cNvSpPr/>
      </dsp:nvSpPr>
      <dsp:spPr>
        <a:xfrm>
          <a:off x="313182" y="36413"/>
          <a:ext cx="4384548" cy="8265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Goal: </a:t>
          </a:r>
          <a:endParaRPr lang="en-US" sz="2800" kern="1200"/>
        </a:p>
      </dsp:txBody>
      <dsp:txXfrm>
        <a:off x="353531" y="76762"/>
        <a:ext cx="4303850" cy="745862"/>
      </dsp:txXfrm>
    </dsp:sp>
    <dsp:sp modelId="{228A6566-0A3F-BF41-BC4C-8D28969308A8}">
      <dsp:nvSpPr>
        <dsp:cNvPr id="0" name=""/>
        <dsp:cNvSpPr/>
      </dsp:nvSpPr>
      <dsp:spPr>
        <a:xfrm>
          <a:off x="0" y="3439674"/>
          <a:ext cx="6263640" cy="2028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583184" rIns="486128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800" kern="1200"/>
            <a:t>Matlab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2800" kern="1200"/>
            <a:t>Iphone 11 Camera – slow motion footage 240 fps / full HD.</a:t>
          </a:r>
          <a:endParaRPr lang="en-US" sz="2800" kern="1200"/>
        </a:p>
      </dsp:txBody>
      <dsp:txXfrm>
        <a:off x="0" y="3439674"/>
        <a:ext cx="6263640" cy="2028600"/>
      </dsp:txXfrm>
    </dsp:sp>
    <dsp:sp modelId="{698B216B-1DA3-7848-9DB1-6C0CB6CD6A36}">
      <dsp:nvSpPr>
        <dsp:cNvPr id="0" name=""/>
        <dsp:cNvSpPr/>
      </dsp:nvSpPr>
      <dsp:spPr>
        <a:xfrm>
          <a:off x="313182" y="3026393"/>
          <a:ext cx="4384548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800" kern="1200"/>
            <a:t>Tools:</a:t>
          </a:r>
          <a:endParaRPr lang="en-US" sz="2800" kern="1200"/>
        </a:p>
      </dsp:txBody>
      <dsp:txXfrm>
        <a:off x="353531" y="3066742"/>
        <a:ext cx="4303850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6874770-CE04-12FF-AB3F-E0BA4D3C1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004B4D55-C03C-D1BE-65A1-9972C47E2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57E26ED-8E67-0A95-903C-94AE3FFC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95417FE-67C2-C7E2-9C1B-4C97D1BE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522FD4A-17AE-CFC5-66C4-AF872EA2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241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1F4A01-AE8F-AF4C-C18B-D7DE88C5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58606F6-01E8-6560-5098-3D92376E9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7D85E63-9366-465A-24A4-37FCA969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28395AE-5B37-84FA-DD91-CFFFE4CF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FCB9D78-DFAA-AD05-DF81-0C5A73DF4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638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60514473-C20C-6E3B-B504-F23DA79C8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7ECD174-4D42-42EB-93ED-99A245AA3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37AB4F0-AB32-D49C-C967-77FAE80A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0DC21F-E14C-9B24-F9EF-2E705875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335AC4F-F509-371A-21F5-D3AB7ED61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9466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83490C-494B-31BB-8A37-D956832E9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2349E7F-9338-8FA6-DFC3-FCBFE4C8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1CC2B05-99EC-427D-69DC-586F98E35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D2E34A3-62CD-2F4A-6DAC-B5A969E1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9EE6B2C-C23E-DE8B-AFAE-0C4315A3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8215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217DBED-369D-02D7-07D4-DAE7ED1B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6D04B31-8446-01FF-D5D0-2099580F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74FFBB7-7F30-E48B-E732-DA79CD7B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6AB5CEB-C27E-0A8B-E412-0C06E1F3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056D0E3F-29A1-A1BB-A68D-B3540058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72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8FF815-6EDF-28A7-F1CC-706366D3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4F74D18-3004-B839-3E2B-D14CD448C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BE499084-770E-1F96-DB3F-9DE5984A0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7C1A8DA-653B-FC4B-A6B0-4B623C3FF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BB5A22F-06CD-E94E-49C4-AFAB209D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76CE64A-83A1-2E5D-D0F7-5675A029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758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57C962-5B62-DD5B-576A-370D76D8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0FBE07C-779B-E740-6FA2-D2575EADA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F3EB10A4-4079-CA12-9E5D-55333D847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3DBB7F0F-D3E5-C52D-951C-6CEB9EE9C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51525DA-FB88-0A65-2459-CB4D2249E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67BCDC5D-E2D8-E87C-F83E-F8B323283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B3C27905-3F6B-1280-0776-A731854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4928FC36-10E1-16F1-69BD-A863F477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83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D6390B-F8B4-9CDB-6EFA-9686F61E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D890A170-2BF5-9826-2B39-8ADD6AA9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ACB292E2-B5CA-189C-0A9C-B333BC3E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62D401D-E455-A3F7-CE53-29C59351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45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37B521C5-7C68-F0C4-BE2F-2B0B0B6FE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9A8DEDB-ADBE-F197-4197-881F0C9C3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06D22783-5282-5EAF-8021-42E406B9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68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AECD8E-11D7-5FC7-0FD2-D5C0EBF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B7CDCA-368D-92CD-92CA-219615D95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E2BA722-5608-FF17-6C87-B3D329820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95773128-D5AC-636F-C4F0-1007D0CF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69BCB6F6-A241-6C2D-D3EE-5B7EFDCB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63FC546-0607-2BD2-C53F-DCA973A2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468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62BE15-6192-12DD-174E-933D6A5B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16CA768-D8F6-C1AE-219B-EC5F62ABF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36F4349-8510-FB42-CCF6-E859AF5D9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F95EF24-78DB-124A-E3BB-2584BD76C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02DE6715-B87A-8931-E0DC-DF642EDA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C9A451DE-188E-65E0-2C83-FEF2080A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45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7977748F-0BD9-31E6-5FF2-EE21396D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74E8D90-B152-61AB-8FD5-9889A20C0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D5E406E-4C79-A735-45B9-9DD8FE58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AB7C6-6A3E-8041-B70F-6355024DF1D7}" type="datetimeFigureOut">
              <a:rPr lang="nb-NO" smtClean="0"/>
              <a:t>10.02.2023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6293C51-1C7D-AC2D-4D35-2349C48A3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4769B9B-68BD-54FD-6286-2BEE03FFE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D25D6-5028-C444-B639-1384E02511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939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B4D73C-5FCB-F146-8963-572B5D46A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Automatic </a:t>
            </a:r>
            <a:r>
              <a:rPr lang="nb-NO" dirty="0" err="1"/>
              <a:t>Trajectory</a:t>
            </a:r>
            <a:r>
              <a:rPr lang="nb-NO" dirty="0"/>
              <a:t>, Ball Spin and </a:t>
            </a:r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Tracking</a:t>
            </a:r>
            <a:r>
              <a:rPr lang="nb-NO" dirty="0"/>
              <a:t> Applied to Bowling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82932036-81BF-5246-EBBD-AD2220CE4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IACV </a:t>
            </a:r>
            <a:r>
              <a:rPr lang="nb-NO" dirty="0" err="1"/>
              <a:t>project</a:t>
            </a:r>
            <a:r>
              <a:rPr lang="nb-NO" dirty="0"/>
              <a:t> 2023</a:t>
            </a:r>
          </a:p>
          <a:p>
            <a:endParaRPr lang="nb-NO" dirty="0"/>
          </a:p>
          <a:p>
            <a:r>
              <a:rPr lang="nb-NO" dirty="0"/>
              <a:t>Authors:</a:t>
            </a:r>
          </a:p>
          <a:p>
            <a:r>
              <a:rPr lang="nb-NO" dirty="0" err="1"/>
              <a:t>Aria</a:t>
            </a:r>
            <a:r>
              <a:rPr lang="nb-NO" dirty="0"/>
              <a:t> </a:t>
            </a:r>
            <a:r>
              <a:rPr lang="nb-NO" dirty="0" err="1"/>
              <a:t>Alinejad</a:t>
            </a:r>
            <a:r>
              <a:rPr lang="nb-NO" dirty="0"/>
              <a:t>, Thomas </a:t>
            </a:r>
            <a:r>
              <a:rPr lang="nb-NO" dirty="0" err="1"/>
              <a:t>Bruflot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601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F6FCAB-EF03-D587-AAB4-6A4E56F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Results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4BAFEBA-416D-EA5B-3122-BC78D781E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07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776069B-14EB-5717-2B85-6ACF821CA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Ball detection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E9792F8-68C4-C15B-3E2D-49738EB14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200"/>
              <a:t>Good detection with small errors in radii and centers</a:t>
            </a:r>
          </a:p>
          <a:p>
            <a:r>
              <a:rPr lang="nb-NO" sz="2200"/>
              <a:t>Detected in almost all frames</a:t>
            </a:r>
          </a:p>
          <a:p>
            <a:r>
              <a:rPr lang="nb-NO" sz="2200"/>
              <a:t>Detect circle when player partially block ball</a:t>
            </a:r>
          </a:p>
        </p:txBody>
      </p:sp>
      <p:pic>
        <p:nvPicPr>
          <p:cNvPr id="5" name="Bilde 4" descr="Et bilde som inneholder gulv, innendørs, person&#10;&#10;Automatisk generert beskrivelse">
            <a:extLst>
              <a:ext uri="{FF2B5EF4-FFF2-40B4-BE49-F238E27FC236}">
                <a16:creationId xmlns:a16="http://schemas.microsoft.com/office/drawing/2014/main" id="{EDCCBA17-68BD-8182-914F-0BB71F34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122587"/>
            <a:ext cx="5458968" cy="4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8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1F5110A-88A7-4001-CA36-E16BD4ED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nb-NO" sz="4800"/>
              <a:t>Trajectory results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F681C8-EAEE-D9B6-CDD3-F998CFD16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Ball center and radius detected in almost all frames -&gt; Trajectory found from center</a:t>
            </a:r>
          </a:p>
          <a:p>
            <a:r>
              <a:rPr lang="en-US" sz="2200" dirty="0"/>
              <a:t>Worse performance as ball gets increasingly smaller –&gt; 7px in the end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B586140F-9271-76A7-6C89-6D86AEBF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1" r="5127" b="2"/>
          <a:stretch/>
        </p:blipFill>
        <p:spPr>
          <a:xfrm>
            <a:off x="1244871" y="2569464"/>
            <a:ext cx="3911057" cy="3678936"/>
          </a:xfrm>
          <a:prstGeom prst="rect">
            <a:avLst/>
          </a:prstGeom>
        </p:spPr>
      </p:pic>
      <p:pic>
        <p:nvPicPr>
          <p:cNvPr id="7" name="Bilde 6" descr="Et bilde som inneholder sport, bowling&#10;&#10;Automatisk generert beskrivelse">
            <a:extLst>
              <a:ext uri="{FF2B5EF4-FFF2-40B4-BE49-F238E27FC236}">
                <a16:creationId xmlns:a16="http://schemas.microsoft.com/office/drawing/2014/main" id="{05173F93-C465-D996-C29D-1C15433FD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12" r="-3" b="13646"/>
          <a:stretch/>
        </p:blipFill>
        <p:spPr>
          <a:xfrm>
            <a:off x="6254496" y="2708661"/>
            <a:ext cx="5468112" cy="34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7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994927-A4AE-CC3E-D0E0-7E8FF11E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b-NO" sz="5400"/>
              <a:t>Velocity and spin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1E74524C-18C2-328D-4362-897736D41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nb-NO" sz="2000"/>
              <a:t>Vector directions more accurate than magnitude</a:t>
            </a:r>
          </a:p>
          <a:p>
            <a:r>
              <a:rPr lang="nb-NO" sz="2000"/>
              <a:t>Better performance with bigger ball in frame</a:t>
            </a:r>
          </a:p>
          <a:p>
            <a:r>
              <a:rPr lang="nb-NO" sz="2000"/>
              <a:t>Better formance with clear patterns on ball</a:t>
            </a:r>
          </a:p>
          <a:p>
            <a:r>
              <a:rPr lang="nb-NO" sz="2000"/>
              <a:t>Blue vector velocity</a:t>
            </a:r>
          </a:p>
          <a:p>
            <a:r>
              <a:rPr lang="nb-NO" sz="2000"/>
              <a:t>Red vector spin</a:t>
            </a:r>
          </a:p>
          <a:p>
            <a:r>
              <a:rPr lang="nb-NO" sz="2000"/>
              <a:t>Upper left: Optical flow found per frame</a:t>
            </a:r>
          </a:p>
        </p:txBody>
      </p:sp>
      <p:pic>
        <p:nvPicPr>
          <p:cNvPr id="9" name="Bilde 8" descr="Et bilde som inneholder tekst, person, personer, bowling&#10;&#10;Automatisk generert beskrivelse">
            <a:extLst>
              <a:ext uri="{FF2B5EF4-FFF2-40B4-BE49-F238E27FC236}">
                <a16:creationId xmlns:a16="http://schemas.microsoft.com/office/drawing/2014/main" id="{6AC9C360-334A-14A8-7076-15C6988F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673" y="640080"/>
            <a:ext cx="460171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19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E8F1EF-858E-97EF-4620-E05A1905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Conclusions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90DD17-4C4B-1334-9E1C-23C5C500D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Successfully</a:t>
            </a:r>
            <a:r>
              <a:rPr lang="nb-NO" dirty="0"/>
              <a:t> </a:t>
            </a:r>
            <a:r>
              <a:rPr lang="nb-NO" dirty="0" err="1"/>
              <a:t>detected</a:t>
            </a:r>
            <a:r>
              <a:rPr lang="nb-NO" dirty="0"/>
              <a:t> and </a:t>
            </a:r>
            <a:r>
              <a:rPr lang="nb-NO" dirty="0" err="1"/>
              <a:t>tracked</a:t>
            </a:r>
            <a:r>
              <a:rPr lang="nb-NO" dirty="0"/>
              <a:t> a bowling ball from a single </a:t>
            </a:r>
            <a:r>
              <a:rPr lang="nb-NO" dirty="0" err="1"/>
              <a:t>view</a:t>
            </a:r>
            <a:r>
              <a:rPr lang="nb-NO" dirty="0"/>
              <a:t> </a:t>
            </a:r>
            <a:r>
              <a:rPr lang="nb-NO" dirty="0" err="1"/>
              <a:t>stationary</a:t>
            </a:r>
            <a:r>
              <a:rPr lang="nb-NO" dirty="0"/>
              <a:t> video</a:t>
            </a:r>
          </a:p>
          <a:p>
            <a:r>
              <a:rPr lang="nb-NO" dirty="0" err="1"/>
              <a:t>Estimated</a:t>
            </a:r>
            <a:r>
              <a:rPr lang="nb-NO" dirty="0"/>
              <a:t> </a:t>
            </a:r>
            <a:r>
              <a:rPr lang="nb-NO" dirty="0" err="1"/>
              <a:t>direction</a:t>
            </a:r>
            <a:r>
              <a:rPr lang="nb-NO" dirty="0"/>
              <a:t> and magnitude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spin</a:t>
            </a:r>
            <a:r>
              <a:rPr lang="nb-NO" dirty="0"/>
              <a:t> and </a:t>
            </a:r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vectors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accurate</a:t>
            </a:r>
            <a:r>
              <a:rPr lang="nb-NO" dirty="0"/>
              <a:t> in parts </a:t>
            </a:r>
            <a:r>
              <a:rPr lang="nb-NO" dirty="0" err="1"/>
              <a:t>of</a:t>
            </a:r>
            <a:r>
              <a:rPr lang="nb-NO" dirty="0"/>
              <a:t> video</a:t>
            </a:r>
          </a:p>
          <a:p>
            <a:r>
              <a:rPr lang="nb-NO" dirty="0" err="1"/>
              <a:t>Visualized</a:t>
            </a:r>
            <a:r>
              <a:rPr lang="nb-NO" dirty="0"/>
              <a:t> </a:t>
            </a:r>
            <a:r>
              <a:rPr lang="nb-NO" dirty="0" err="1"/>
              <a:t>trajectory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more </a:t>
            </a:r>
            <a:r>
              <a:rPr lang="nb-NO" dirty="0" err="1"/>
              <a:t>understanding</a:t>
            </a:r>
            <a:r>
              <a:rPr lang="nb-NO" dirty="0"/>
              <a:t> </a:t>
            </a:r>
            <a:r>
              <a:rPr lang="nb-NO" dirty="0" err="1"/>
              <a:t>than</a:t>
            </a:r>
            <a:r>
              <a:rPr lang="nb-NO" dirty="0"/>
              <a:t> video </a:t>
            </a:r>
            <a:r>
              <a:rPr lang="nb-NO" dirty="0" err="1"/>
              <a:t>alone</a:t>
            </a:r>
            <a:endParaRPr lang="nb-NO" dirty="0"/>
          </a:p>
          <a:p>
            <a:r>
              <a:rPr lang="nb-NO" dirty="0"/>
              <a:t>The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extracted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used to </a:t>
            </a:r>
            <a:r>
              <a:rPr lang="nb-NO" dirty="0" err="1"/>
              <a:t>give</a:t>
            </a:r>
            <a:r>
              <a:rPr lang="nb-NO" dirty="0"/>
              <a:t> a </a:t>
            </a:r>
            <a:r>
              <a:rPr lang="nb-NO" dirty="0" err="1"/>
              <a:t>player</a:t>
            </a:r>
            <a:r>
              <a:rPr lang="nb-NO" dirty="0"/>
              <a:t> </a:t>
            </a:r>
            <a:r>
              <a:rPr lang="nb-NO" dirty="0" err="1"/>
              <a:t>increased</a:t>
            </a:r>
            <a:r>
              <a:rPr lang="nb-NO" dirty="0"/>
              <a:t> </a:t>
            </a:r>
            <a:r>
              <a:rPr lang="nb-NO" dirty="0" err="1"/>
              <a:t>insight</a:t>
            </a:r>
            <a:r>
              <a:rPr lang="nb-NO" dirty="0"/>
              <a:t> in </a:t>
            </a:r>
            <a:r>
              <a:rPr lang="nb-NO" dirty="0" err="1"/>
              <a:t>their</a:t>
            </a:r>
            <a:r>
              <a:rPr lang="nb-NO" dirty="0"/>
              <a:t> play</a:t>
            </a:r>
          </a:p>
          <a:p>
            <a:r>
              <a:rPr lang="nb-NO" dirty="0"/>
              <a:t>Using a </a:t>
            </a:r>
            <a:r>
              <a:rPr lang="nb-NO" dirty="0" err="1"/>
              <a:t>dark</a:t>
            </a:r>
            <a:r>
              <a:rPr lang="nb-NO" dirty="0"/>
              <a:t> ball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patterns</a:t>
            </a:r>
            <a:r>
              <a:rPr lang="nb-NO" dirty="0"/>
              <a:t> and a </a:t>
            </a:r>
            <a:r>
              <a:rPr lang="nb-NO" dirty="0" err="1"/>
              <a:t>high</a:t>
            </a:r>
            <a:r>
              <a:rPr lang="nb-NO" dirty="0"/>
              <a:t> </a:t>
            </a:r>
            <a:r>
              <a:rPr lang="nb-NO" dirty="0" err="1"/>
              <a:t>frame</a:t>
            </a:r>
            <a:r>
              <a:rPr lang="nb-NO" dirty="0"/>
              <a:t> rate and </a:t>
            </a:r>
            <a:r>
              <a:rPr lang="nb-NO" dirty="0" err="1"/>
              <a:t>resolution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best </a:t>
            </a:r>
            <a:r>
              <a:rPr lang="nb-NO" dirty="0" err="1"/>
              <a:t>results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418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05F324D-FC20-F642-1290-1BEF7773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work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C6555F1-71B7-ED1A-A076-EA371235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dirty="0" err="1"/>
              <a:t>Explore</a:t>
            </a:r>
            <a:r>
              <a:rPr lang="nb-NO" dirty="0"/>
              <a:t> neural </a:t>
            </a:r>
            <a:r>
              <a:rPr lang="nb-NO" dirty="0" err="1"/>
              <a:t>networks</a:t>
            </a:r>
            <a:r>
              <a:rPr lang="nb-NO" dirty="0"/>
              <a:t> and image </a:t>
            </a:r>
            <a:r>
              <a:rPr lang="nb-NO" dirty="0" err="1"/>
              <a:t>segmentation</a:t>
            </a:r>
            <a:r>
              <a:rPr lang="nb-NO" dirty="0"/>
              <a:t> </a:t>
            </a:r>
            <a:r>
              <a:rPr lang="nb-NO" dirty="0" err="1"/>
              <a:t>networks</a:t>
            </a:r>
            <a:r>
              <a:rPr lang="nb-NO" dirty="0"/>
              <a:t> for faster and more </a:t>
            </a:r>
            <a:r>
              <a:rPr lang="nb-NO" dirty="0" err="1"/>
              <a:t>accurate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(and </a:t>
            </a:r>
            <a:r>
              <a:rPr lang="nb-NO" dirty="0" err="1"/>
              <a:t>tracking</a:t>
            </a:r>
            <a:r>
              <a:rPr lang="nb-NO" dirty="0"/>
              <a:t>)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ball</a:t>
            </a:r>
          </a:p>
          <a:p>
            <a:pPr lvl="1">
              <a:lnSpc>
                <a:spcPct val="150000"/>
              </a:lnSpc>
            </a:pPr>
            <a:r>
              <a:rPr lang="nb-NO" dirty="0" err="1"/>
              <a:t>Optimize</a:t>
            </a:r>
            <a:r>
              <a:rPr lang="nb-NO" dirty="0"/>
              <a:t> for more diverse angles, </a:t>
            </a:r>
            <a:r>
              <a:rPr lang="nb-NO" dirty="0" err="1"/>
              <a:t>light</a:t>
            </a:r>
            <a:r>
              <a:rPr lang="nb-NO" dirty="0"/>
              <a:t> </a:t>
            </a:r>
            <a:r>
              <a:rPr lang="nb-NO" dirty="0" err="1"/>
              <a:t>conditions</a:t>
            </a:r>
            <a:r>
              <a:rPr lang="nb-NO" dirty="0"/>
              <a:t> and ball </a:t>
            </a:r>
            <a:r>
              <a:rPr lang="nb-NO" dirty="0" err="1"/>
              <a:t>colors</a:t>
            </a:r>
            <a:endParaRPr lang="nb-NO" dirty="0"/>
          </a:p>
          <a:p>
            <a:pPr>
              <a:lnSpc>
                <a:spcPct val="150000"/>
              </a:lnSpc>
            </a:pPr>
            <a:r>
              <a:rPr lang="nb-NO" dirty="0" err="1"/>
              <a:t>Add</a:t>
            </a:r>
            <a:r>
              <a:rPr lang="nb-NO" dirty="0"/>
              <a:t> a </a:t>
            </a:r>
            <a:r>
              <a:rPr lang="nb-NO" dirty="0" err="1"/>
              <a:t>momentum</a:t>
            </a:r>
            <a:r>
              <a:rPr lang="nb-NO" dirty="0"/>
              <a:t> </a:t>
            </a:r>
            <a:r>
              <a:rPr lang="nb-NO" dirty="0" err="1"/>
              <a:t>factor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spin</a:t>
            </a:r>
            <a:r>
              <a:rPr lang="nb-NO" dirty="0"/>
              <a:t> and </a:t>
            </a:r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vectors</a:t>
            </a:r>
            <a:endParaRPr lang="nb-NO" dirty="0"/>
          </a:p>
          <a:p>
            <a:pPr>
              <a:lnSpc>
                <a:spcPct val="150000"/>
              </a:lnSpc>
            </a:pPr>
            <a:r>
              <a:rPr lang="nb-NO" dirty="0" err="1"/>
              <a:t>Measure</a:t>
            </a:r>
            <a:r>
              <a:rPr lang="nb-NO" dirty="0"/>
              <a:t> real </a:t>
            </a:r>
            <a:r>
              <a:rPr lang="nb-NO" dirty="0" err="1"/>
              <a:t>world</a:t>
            </a:r>
            <a:r>
              <a:rPr lang="nb-NO" dirty="0"/>
              <a:t> </a:t>
            </a:r>
            <a:r>
              <a:rPr lang="nb-NO" dirty="0" err="1"/>
              <a:t>spin</a:t>
            </a:r>
            <a:r>
              <a:rPr lang="nb-NO" dirty="0"/>
              <a:t> and </a:t>
            </a:r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values</a:t>
            </a:r>
            <a:r>
              <a:rPr lang="nb-NO" dirty="0"/>
              <a:t>, and </a:t>
            </a:r>
            <a:r>
              <a:rPr lang="nb-NO" dirty="0" err="1"/>
              <a:t>use</a:t>
            </a:r>
            <a:r>
              <a:rPr lang="nb-NO" dirty="0"/>
              <a:t> to </a:t>
            </a:r>
            <a:r>
              <a:rPr lang="nb-NO" dirty="0" err="1"/>
              <a:t>calibrate</a:t>
            </a:r>
            <a:endParaRPr lang="nb-NO" dirty="0"/>
          </a:p>
          <a:p>
            <a:pPr>
              <a:lnSpc>
                <a:spcPct val="150000"/>
              </a:lnSpc>
            </a:pPr>
            <a:r>
              <a:rPr lang="nb-NO" dirty="0" err="1"/>
              <a:t>Explore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spin</a:t>
            </a:r>
            <a:r>
              <a:rPr lang="nb-NO" dirty="0"/>
              <a:t> and </a:t>
            </a:r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detection</a:t>
            </a:r>
            <a:r>
              <a:rPr lang="nb-NO" dirty="0"/>
              <a:t> </a:t>
            </a:r>
            <a:r>
              <a:rPr lang="nb-NO" dirty="0" err="1"/>
              <a:t>methos</a:t>
            </a:r>
            <a:r>
              <a:rPr lang="nb-NO" dirty="0"/>
              <a:t> </a:t>
            </a:r>
            <a:r>
              <a:rPr lang="nb-NO" dirty="0" err="1"/>
              <a:t>further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89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DF6FCAB-EF03-D587-AAB4-6A4E56F16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4BAFEBA-416D-EA5B-3122-BC78D781E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287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A30B7DD1-C35E-2C3C-79A5-F3CC9566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nb-NO" sz="6000">
                <a:solidFill>
                  <a:schemeClr val="bg1"/>
                </a:solidFill>
              </a:rPr>
              <a:t>Problem </a:t>
            </a:r>
          </a:p>
        </p:txBody>
      </p: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05AADC70-6989-BDC3-5E2D-A645F2219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54886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81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B1AE07A-F6A9-85E9-0DF0-A98CD458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Implementation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8281FE2-BEAF-FD49-F756-F0FDB9A4A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37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8" descr="Et bilde som inneholder tekst, sport, bowling, innendørs&#10;&#10;Automatisk generert beskrivelse">
            <a:extLst>
              <a:ext uri="{FF2B5EF4-FFF2-40B4-BE49-F238E27FC236}">
                <a16:creationId xmlns:a16="http://schemas.microsoft.com/office/drawing/2014/main" id="{6D9B21AD-555E-EE8E-BC7B-8FB34CCF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39" r="4354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9ED5578-708C-D943-9FCE-5C23C58B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nb-NO" sz="4000"/>
              <a:t>The scene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11912EC-CF1F-8991-7A08-3742D64EE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nb-NO" sz="2000"/>
              <a:t>Iphone 11 1080p/240fps </a:t>
            </a:r>
          </a:p>
          <a:p>
            <a:r>
              <a:rPr lang="nb-NO" sz="2000"/>
              <a:t>Angled, centered behind the player</a:t>
            </a:r>
          </a:p>
          <a:p>
            <a:r>
              <a:rPr lang="nb-NO" sz="2000"/>
              <a:t>First line also captured</a:t>
            </a:r>
          </a:p>
        </p:txBody>
      </p:sp>
    </p:spTree>
    <p:extLst>
      <p:ext uri="{BB962C8B-B14F-4D97-AF65-F5344CB8AC3E}">
        <p14:creationId xmlns:p14="http://schemas.microsoft.com/office/powerpoint/2010/main" val="316658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1C8E9F1-33EA-60EE-77BF-7832E8B04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b-NO" sz="4200"/>
              <a:t>Ball detection and trajectory estimation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EC65EDA-658C-D28E-CA24-430113EDC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b-NO" sz="2200" dirty="0" err="1"/>
              <a:t>Circle</a:t>
            </a:r>
            <a:r>
              <a:rPr lang="nb-NO" sz="2200" dirty="0"/>
              <a:t> </a:t>
            </a:r>
            <a:r>
              <a:rPr lang="nb-NO" sz="2200" dirty="0" err="1"/>
              <a:t>Hough</a:t>
            </a:r>
            <a:r>
              <a:rPr lang="nb-NO" sz="2200" dirty="0"/>
              <a:t> Transform</a:t>
            </a:r>
          </a:p>
          <a:p>
            <a:r>
              <a:rPr lang="nb-NO" sz="2200" dirty="0" err="1"/>
              <a:t>Executed</a:t>
            </a:r>
            <a:r>
              <a:rPr lang="nb-NO" sz="2200" dirty="0"/>
              <a:t> </a:t>
            </a:r>
            <a:r>
              <a:rPr lang="nb-NO" sz="2200" dirty="0" err="1"/>
              <a:t>on</a:t>
            </a:r>
            <a:r>
              <a:rPr lang="nb-NO" sz="2200" dirty="0"/>
              <a:t> </a:t>
            </a:r>
            <a:r>
              <a:rPr lang="nb-NO" sz="2200" dirty="0" err="1"/>
              <a:t>every</a:t>
            </a:r>
            <a:r>
              <a:rPr lang="nb-NO" sz="2200" dirty="0"/>
              <a:t> </a:t>
            </a:r>
            <a:r>
              <a:rPr lang="nb-NO" sz="2200" dirty="0" err="1"/>
              <a:t>frame</a:t>
            </a:r>
            <a:endParaRPr lang="nb-NO" sz="2200" dirty="0"/>
          </a:p>
          <a:p>
            <a:r>
              <a:rPr lang="nb-NO" sz="2200" dirty="0"/>
              <a:t>Time </a:t>
            </a:r>
            <a:r>
              <a:rPr lang="nb-NO" sz="2200" dirty="0" err="1"/>
              <a:t>consuming</a:t>
            </a:r>
            <a:r>
              <a:rPr lang="nb-NO" sz="2200" dirty="0"/>
              <a:t> </a:t>
            </a:r>
            <a:r>
              <a:rPr lang="nb-NO" sz="2200" dirty="0" err="1"/>
              <a:t>algorithm</a:t>
            </a:r>
            <a:endParaRPr lang="nb-NO" sz="2200" dirty="0"/>
          </a:p>
          <a:p>
            <a:r>
              <a:rPr lang="nb-NO" sz="2200" dirty="0"/>
              <a:t> Applied </a:t>
            </a:r>
            <a:r>
              <a:rPr lang="nb-NO" sz="2200" dirty="0" err="1"/>
              <a:t>only</a:t>
            </a:r>
            <a:r>
              <a:rPr lang="nb-NO" sz="2200" dirty="0"/>
              <a:t> to part </a:t>
            </a:r>
            <a:r>
              <a:rPr lang="nb-NO" sz="2200" dirty="0" err="1"/>
              <a:t>of</a:t>
            </a:r>
            <a:r>
              <a:rPr lang="nb-NO" sz="2200" dirty="0"/>
              <a:t> </a:t>
            </a:r>
            <a:r>
              <a:rPr lang="nb-NO" sz="2200" dirty="0" err="1"/>
              <a:t>frame</a:t>
            </a:r>
            <a:r>
              <a:rPr lang="nb-NO" sz="2200" dirty="0"/>
              <a:t> – save </a:t>
            </a:r>
            <a:r>
              <a:rPr lang="nb-NO" sz="2200" dirty="0" err="1"/>
              <a:t>compute</a:t>
            </a:r>
            <a:endParaRPr lang="nb-NO" sz="2200" dirty="0"/>
          </a:p>
          <a:p>
            <a:r>
              <a:rPr lang="nb-NO" sz="2200" dirty="0" err="1"/>
              <a:t>Before</a:t>
            </a:r>
            <a:r>
              <a:rPr lang="nb-NO" sz="2200" dirty="0"/>
              <a:t> CHT: Adaptive histogram </a:t>
            </a:r>
            <a:r>
              <a:rPr lang="nb-NO" sz="2200" dirty="0" err="1"/>
              <a:t>equalization</a:t>
            </a:r>
            <a:endParaRPr lang="nb-NO" sz="2200" dirty="0"/>
          </a:p>
          <a:p>
            <a:r>
              <a:rPr lang="nb-NO" sz="2200" dirty="0" err="1"/>
              <a:t>Fetch</a:t>
            </a:r>
            <a:r>
              <a:rPr lang="nb-NO" sz="2200" dirty="0"/>
              <a:t> </a:t>
            </a:r>
            <a:r>
              <a:rPr lang="nb-NO" sz="2200" dirty="0" err="1"/>
              <a:t>radii</a:t>
            </a:r>
            <a:r>
              <a:rPr lang="nb-NO" sz="2200" dirty="0"/>
              <a:t> and </a:t>
            </a:r>
            <a:r>
              <a:rPr lang="nb-NO" sz="2200" dirty="0" err="1"/>
              <a:t>centers</a:t>
            </a:r>
            <a:endParaRPr lang="nb-NO" sz="2200" dirty="0"/>
          </a:p>
        </p:txBody>
      </p:sp>
      <p:pic>
        <p:nvPicPr>
          <p:cNvPr id="5" name="Bilde 4" descr="Et bilde som inneholder gulv, innendørs, person&#10;&#10;Automatisk generert beskrivelse">
            <a:extLst>
              <a:ext uri="{FF2B5EF4-FFF2-40B4-BE49-F238E27FC236}">
                <a16:creationId xmlns:a16="http://schemas.microsoft.com/office/drawing/2014/main" id="{BBD9885F-2B93-77C3-BD5C-3F85CAC9D9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24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9406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ssholder for innhold 4" descr="Et bilde som inneholder tekst&#10;&#10;Automatisk generert beskrivelse">
            <a:extLst>
              <a:ext uri="{FF2B5EF4-FFF2-40B4-BE49-F238E27FC236}">
                <a16:creationId xmlns:a16="http://schemas.microsoft.com/office/drawing/2014/main" id="{E433C641-F914-E554-09CA-7D92FD1A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2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5EDEC4-C457-43D5-0F6A-69E863BD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Velocity</a:t>
            </a:r>
            <a:r>
              <a:rPr lang="nb-NO" dirty="0"/>
              <a:t> </a:t>
            </a:r>
            <a:r>
              <a:rPr lang="nb-NO" dirty="0" err="1"/>
              <a:t>estimation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042348A-E3C1-90E8-5BDE-DA3B2C94E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6963" cy="4351338"/>
          </a:xfrm>
        </p:spPr>
        <p:txBody>
          <a:bodyPr/>
          <a:lstStyle/>
          <a:p>
            <a:r>
              <a:rPr lang="nb-NO" dirty="0"/>
              <a:t>Optical </a:t>
            </a:r>
            <a:r>
              <a:rPr lang="nb-NO" dirty="0" err="1"/>
              <a:t>Flow</a:t>
            </a:r>
            <a:r>
              <a:rPr lang="nb-NO" dirty="0"/>
              <a:t> – Gunnar </a:t>
            </a:r>
            <a:r>
              <a:rPr lang="nb-NO" dirty="0" err="1"/>
              <a:t>Farneback</a:t>
            </a:r>
            <a:r>
              <a:rPr lang="nb-NO" dirty="0"/>
              <a:t> </a:t>
            </a:r>
            <a:r>
              <a:rPr lang="nb-NO" dirty="0" err="1"/>
              <a:t>algorithm</a:t>
            </a:r>
            <a:endParaRPr lang="nb-NO" dirty="0"/>
          </a:p>
          <a:p>
            <a:r>
              <a:rPr lang="nb-NO" dirty="0" err="1"/>
              <a:t>Core</a:t>
            </a:r>
            <a:r>
              <a:rPr lang="nb-NO" dirty="0"/>
              <a:t> </a:t>
            </a:r>
            <a:r>
              <a:rPr lang="nb-NO" dirty="0" err="1"/>
              <a:t>idea</a:t>
            </a:r>
            <a:r>
              <a:rPr lang="nb-NO" dirty="0"/>
              <a:t>: Rate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change</a:t>
            </a:r>
            <a:r>
              <a:rPr lang="nb-NO" dirty="0"/>
              <a:t> from </a:t>
            </a:r>
            <a:r>
              <a:rPr lang="nb-NO" dirty="0" err="1"/>
              <a:t>one</a:t>
            </a:r>
            <a:r>
              <a:rPr lang="nb-NO" dirty="0"/>
              <a:t> image to </a:t>
            </a:r>
            <a:r>
              <a:rPr lang="nb-NO" dirty="0" err="1"/>
              <a:t>another</a:t>
            </a:r>
            <a:r>
              <a:rPr lang="nb-NO" dirty="0"/>
              <a:t> – </a:t>
            </a:r>
            <a:r>
              <a:rPr lang="nb-NO" dirty="0" err="1"/>
              <a:t>pixels</a:t>
            </a:r>
            <a:r>
              <a:rPr lang="nb-NO" dirty="0"/>
              <a:t> </a:t>
            </a:r>
            <a:r>
              <a:rPr lang="nb-NO" dirty="0" err="1"/>
              <a:t>changing</a:t>
            </a:r>
            <a:r>
              <a:rPr lang="nb-NO" dirty="0"/>
              <a:t> </a:t>
            </a:r>
            <a:r>
              <a:rPr lang="nb-NO" dirty="0" err="1"/>
              <a:t>color</a:t>
            </a:r>
            <a:endParaRPr lang="nb-NO" dirty="0"/>
          </a:p>
          <a:p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average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vectors</a:t>
            </a:r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r_std</a:t>
            </a:r>
            <a:r>
              <a:rPr lang="nb-NO" dirty="0"/>
              <a:t> = 0.12 m</a:t>
            </a:r>
          </a:p>
        </p:txBody>
      </p:sp>
      <p:pic>
        <p:nvPicPr>
          <p:cNvPr id="5" name="Bilde 4" descr="Et bilde som inneholder tekst, himmel, forskjellig, linje&#10;&#10;Automatisk generert beskrivelse">
            <a:extLst>
              <a:ext uri="{FF2B5EF4-FFF2-40B4-BE49-F238E27FC236}">
                <a16:creationId xmlns:a16="http://schemas.microsoft.com/office/drawing/2014/main" id="{CF05223F-1627-B089-E601-401358B4F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890" y="57151"/>
            <a:ext cx="2786109" cy="4351338"/>
          </a:xfrm>
          <a:prstGeom prst="rect">
            <a:avLst/>
          </a:prstGeom>
        </p:spPr>
      </p:pic>
      <p:pic>
        <p:nvPicPr>
          <p:cNvPr id="7" name="Bilde 6" descr="Et bilde som inneholder tekst, kjøkkenutstyr, kjøkken apparat&#10;&#10;Automatisk generert beskrivelse">
            <a:extLst>
              <a:ext uri="{FF2B5EF4-FFF2-40B4-BE49-F238E27FC236}">
                <a16:creationId xmlns:a16="http://schemas.microsoft.com/office/drawing/2014/main" id="{010B7100-8254-ADDB-4024-0FE522DB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540" y="4325283"/>
            <a:ext cx="5536460" cy="2532717"/>
          </a:xfrm>
          <a:prstGeom prst="rect">
            <a:avLst/>
          </a:prstGeom>
        </p:spPr>
      </p:pic>
      <p:pic>
        <p:nvPicPr>
          <p:cNvPr id="9" name="Bilde 8" descr="Et bilde som inneholder tekst&#10;&#10;Automatisk generert beskrivelse">
            <a:extLst>
              <a:ext uri="{FF2B5EF4-FFF2-40B4-BE49-F238E27FC236}">
                <a16:creationId xmlns:a16="http://schemas.microsoft.com/office/drawing/2014/main" id="{01BC7A63-9423-FAE6-4D34-D24ADE653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11" y="4634691"/>
            <a:ext cx="4383450" cy="95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0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24E33AE-DAF3-5ABE-DA3A-6C4E32E2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Spin </a:t>
            </a:r>
            <a:r>
              <a:rPr lang="nb-NO" dirty="0" err="1"/>
              <a:t>estimation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EFA6CF-6596-7DFD-9B13-15E65709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Same </a:t>
            </a:r>
            <a:r>
              <a:rPr lang="nb-NO" dirty="0" err="1"/>
              <a:t>optical</a:t>
            </a:r>
            <a:r>
              <a:rPr lang="nb-NO" dirty="0"/>
              <a:t> </a:t>
            </a:r>
            <a:r>
              <a:rPr lang="nb-NO" dirty="0" err="1"/>
              <a:t>flow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applied</a:t>
            </a:r>
            <a:r>
              <a:rPr lang="nb-NO" dirty="0"/>
              <a:t> to a </a:t>
            </a:r>
            <a:r>
              <a:rPr lang="nb-NO" dirty="0" err="1"/>
              <a:t>square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ball, </a:t>
            </a:r>
            <a:r>
              <a:rPr lang="nb-NO" dirty="0" err="1"/>
              <a:t>center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square</a:t>
            </a:r>
            <a:r>
              <a:rPr lang="nb-NO" dirty="0"/>
              <a:t> is </a:t>
            </a:r>
            <a:r>
              <a:rPr lang="nb-NO" dirty="0" err="1"/>
              <a:t>center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ball.</a:t>
            </a:r>
          </a:p>
          <a:p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constant</a:t>
            </a:r>
            <a:r>
              <a:rPr lang="nb-NO" dirty="0"/>
              <a:t> image to </a:t>
            </a:r>
            <a:r>
              <a:rPr lang="nb-NO" dirty="0" err="1"/>
              <a:t>apply</a:t>
            </a:r>
            <a:r>
              <a:rPr lang="nb-NO" dirty="0"/>
              <a:t> </a:t>
            </a:r>
            <a:r>
              <a:rPr lang="nb-NO" dirty="0" err="1"/>
              <a:t>algorithm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– </a:t>
            </a:r>
            <a:r>
              <a:rPr lang="nb-NO" dirty="0" err="1"/>
              <a:t>radii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</a:t>
            </a:r>
            <a:r>
              <a:rPr lang="nb-NO" dirty="0" err="1"/>
              <a:t>adaptively</a:t>
            </a:r>
            <a:r>
              <a:rPr lang="nb-NO" dirty="0"/>
              <a:t>. </a:t>
            </a:r>
          </a:p>
          <a:p>
            <a:r>
              <a:rPr lang="nb-NO" dirty="0" err="1"/>
              <a:t>Keep</a:t>
            </a:r>
            <a:r>
              <a:rPr lang="nb-NO" dirty="0"/>
              <a:t> </a:t>
            </a:r>
            <a:r>
              <a:rPr lang="nb-NO" dirty="0" err="1"/>
              <a:t>only</a:t>
            </a:r>
            <a:r>
              <a:rPr lang="nb-NO" dirty="0"/>
              <a:t> </a:t>
            </a:r>
            <a:r>
              <a:rPr lang="nb-NO" dirty="0" err="1"/>
              <a:t>vectors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ball mask.</a:t>
            </a:r>
          </a:p>
          <a:p>
            <a:r>
              <a:rPr lang="nb-NO" dirty="0" err="1"/>
              <a:t>Average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vectors</a:t>
            </a:r>
            <a:endParaRPr lang="nb-NO" dirty="0"/>
          </a:p>
          <a:p>
            <a:endParaRPr lang="nb-NO" dirty="0"/>
          </a:p>
        </p:txBody>
      </p:sp>
      <p:pic>
        <p:nvPicPr>
          <p:cNvPr id="5" name="Bilde 4" descr="Et bilde som inneholder tekst&#10;&#10;Automatisk generert beskrivelse">
            <a:extLst>
              <a:ext uri="{FF2B5EF4-FFF2-40B4-BE49-F238E27FC236}">
                <a16:creationId xmlns:a16="http://schemas.microsoft.com/office/drawing/2014/main" id="{14C5A6F0-C236-730E-173D-F17A00EB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762" y="3958431"/>
            <a:ext cx="3530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3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E30038E-7ABC-8274-D2A6-AD284873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Projective</a:t>
            </a:r>
            <a:r>
              <a:rPr lang="nb-NO" dirty="0"/>
              <a:t> </a:t>
            </a:r>
            <a:r>
              <a:rPr lang="nb-NO" dirty="0" err="1"/>
              <a:t>transformation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F8A8DA5-A7E9-0413-D00A-F991DD03D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91413" cy="4351338"/>
          </a:xfrm>
        </p:spPr>
        <p:txBody>
          <a:bodyPr/>
          <a:lstStyle/>
          <a:p>
            <a:r>
              <a:rPr lang="nb-NO" dirty="0"/>
              <a:t>To 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visualize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trajectory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found</a:t>
            </a:r>
            <a:r>
              <a:rPr lang="nb-NO" dirty="0"/>
              <a:t> a </a:t>
            </a:r>
            <a:r>
              <a:rPr lang="nb-NO" dirty="0" err="1"/>
              <a:t>similarity</a:t>
            </a:r>
            <a:r>
              <a:rPr lang="nb-NO" dirty="0"/>
              <a:t> </a:t>
            </a:r>
            <a:r>
              <a:rPr lang="nb-NO" dirty="0" err="1"/>
              <a:t>mapping</a:t>
            </a:r>
            <a:r>
              <a:rPr lang="nb-NO" dirty="0"/>
              <a:t> and </a:t>
            </a:r>
            <a:r>
              <a:rPr lang="nb-NO" dirty="0" err="1"/>
              <a:t>transformed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trajectory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video.</a:t>
            </a:r>
          </a:p>
          <a:p>
            <a:r>
              <a:rPr lang="nb-NO" dirty="0" err="1"/>
              <a:t>Choose</a:t>
            </a:r>
            <a:r>
              <a:rPr lang="nb-NO" dirty="0"/>
              <a:t> 8 pairs </a:t>
            </a:r>
            <a:r>
              <a:rPr lang="nb-NO" dirty="0" err="1"/>
              <a:t>of</a:t>
            </a:r>
            <a:r>
              <a:rPr lang="nb-NO" dirty="0"/>
              <a:t> lines </a:t>
            </a:r>
            <a:r>
              <a:rPr lang="nb-NO" dirty="0" err="1"/>
              <a:t>orthogonal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real </a:t>
            </a:r>
            <a:r>
              <a:rPr lang="nb-NO" dirty="0" err="1"/>
              <a:t>world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8 </a:t>
            </a:r>
            <a:r>
              <a:rPr lang="nb-NO" dirty="0" err="1"/>
              <a:t>constraints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image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dual </a:t>
            </a:r>
            <a:r>
              <a:rPr lang="nb-NO" dirty="0" err="1"/>
              <a:t>conic</a:t>
            </a:r>
            <a:endParaRPr lang="nb-NO" dirty="0"/>
          </a:p>
          <a:p>
            <a:r>
              <a:rPr lang="nb-NO" dirty="0" err="1"/>
              <a:t>Calculate</a:t>
            </a:r>
            <a:r>
              <a:rPr lang="nb-NO" dirty="0"/>
              <a:t> a </a:t>
            </a:r>
            <a:r>
              <a:rPr lang="nb-NO" dirty="0" err="1"/>
              <a:t>homography</a:t>
            </a:r>
            <a:r>
              <a:rPr lang="nb-NO" dirty="0"/>
              <a:t> H –&gt; </a:t>
            </a:r>
            <a:r>
              <a:rPr lang="nb-NO" dirty="0" err="1"/>
              <a:t>Apply</a:t>
            </a:r>
            <a:r>
              <a:rPr lang="nb-NO" dirty="0"/>
              <a:t> to </a:t>
            </a:r>
            <a:r>
              <a:rPr lang="nb-NO" dirty="0" err="1"/>
              <a:t>lane</a:t>
            </a:r>
            <a:r>
              <a:rPr lang="nb-NO" dirty="0"/>
              <a:t> and </a:t>
            </a:r>
            <a:r>
              <a:rPr lang="nb-NO" dirty="0" err="1"/>
              <a:t>trajectory</a:t>
            </a:r>
            <a:endParaRPr lang="nb-NO" dirty="0"/>
          </a:p>
          <a:p>
            <a:endParaRPr lang="nb-NO" dirty="0"/>
          </a:p>
        </p:txBody>
      </p:sp>
      <p:pic>
        <p:nvPicPr>
          <p:cNvPr id="11" name="Bilde 10" descr="Et bilde som inneholder tog, sport, bowling, spor&#10;&#10;Automatisk generert beskrivelse">
            <a:extLst>
              <a:ext uri="{FF2B5EF4-FFF2-40B4-BE49-F238E27FC236}">
                <a16:creationId xmlns:a16="http://schemas.microsoft.com/office/drawing/2014/main" id="{51DE11D3-FA64-1E97-36AE-89A52D8D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551" y="210016"/>
            <a:ext cx="2662474" cy="323121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2C47C78F-1DC0-3975-EC56-C39915B6E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596343"/>
            <a:ext cx="3886200" cy="318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8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461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Office-tema</vt:lpstr>
      <vt:lpstr>Automatic Trajectory, Ball Spin and Velocity Tracking Applied to Bowling</vt:lpstr>
      <vt:lpstr>Problem </vt:lpstr>
      <vt:lpstr>Implementation</vt:lpstr>
      <vt:lpstr>The scene</vt:lpstr>
      <vt:lpstr>Ball detection and trajectory estimation</vt:lpstr>
      <vt:lpstr>PowerPoint-presentasjon</vt:lpstr>
      <vt:lpstr>Velocity estimation</vt:lpstr>
      <vt:lpstr>Spin estimation</vt:lpstr>
      <vt:lpstr>Projective transformation</vt:lpstr>
      <vt:lpstr>Results</vt:lpstr>
      <vt:lpstr>Ball detection</vt:lpstr>
      <vt:lpstr>Trajectory results</vt:lpstr>
      <vt:lpstr>Velocity and spin</vt:lpstr>
      <vt:lpstr>Conclusions</vt:lpstr>
      <vt:lpstr>Future work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Trajectory, Ball Spin and Velocity Tracking Applied to Bowling</dc:title>
  <dc:creator>Thomas Bruflot</dc:creator>
  <cp:lastModifiedBy>Aria Alinejad</cp:lastModifiedBy>
  <cp:revision>8</cp:revision>
  <dcterms:created xsi:type="dcterms:W3CDTF">2023-02-10T08:04:20Z</dcterms:created>
  <dcterms:modified xsi:type="dcterms:W3CDTF">2023-02-10T10:03:40Z</dcterms:modified>
</cp:coreProperties>
</file>